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32"/>
  </p:notesMasterIdLst>
  <p:handoutMasterIdLst>
    <p:handoutMasterId r:id="rId33"/>
  </p:handoutMasterIdLst>
  <p:sldIdLst>
    <p:sldId id="378" r:id="rId2"/>
    <p:sldId id="380" r:id="rId3"/>
    <p:sldId id="420" r:id="rId4"/>
    <p:sldId id="381" r:id="rId5"/>
    <p:sldId id="424" r:id="rId6"/>
    <p:sldId id="417" r:id="rId7"/>
    <p:sldId id="416" r:id="rId8"/>
    <p:sldId id="396" r:id="rId9"/>
    <p:sldId id="427" r:id="rId10"/>
    <p:sldId id="428" r:id="rId11"/>
    <p:sldId id="425" r:id="rId12"/>
    <p:sldId id="426" r:id="rId13"/>
    <p:sldId id="422" r:id="rId14"/>
    <p:sldId id="439" r:id="rId15"/>
    <p:sldId id="432" r:id="rId16"/>
    <p:sldId id="433" r:id="rId17"/>
    <p:sldId id="434" r:id="rId18"/>
    <p:sldId id="435" r:id="rId19"/>
    <p:sldId id="437" r:id="rId20"/>
    <p:sldId id="438" r:id="rId21"/>
    <p:sldId id="429" r:id="rId22"/>
    <p:sldId id="436" r:id="rId23"/>
    <p:sldId id="430" r:id="rId24"/>
    <p:sldId id="431" r:id="rId25"/>
    <p:sldId id="421" r:id="rId26"/>
    <p:sldId id="423" r:id="rId27"/>
    <p:sldId id="411" r:id="rId28"/>
    <p:sldId id="440" r:id="rId29"/>
    <p:sldId id="441" r:id="rId30"/>
    <p:sldId id="442" r:id="rId31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381"/>
            <p14:sldId id="424"/>
            <p14:sldId id="417"/>
            <p14:sldId id="416"/>
            <p14:sldId id="396"/>
            <p14:sldId id="427"/>
            <p14:sldId id="428"/>
            <p14:sldId id="425"/>
            <p14:sldId id="426"/>
            <p14:sldId id="422"/>
            <p14:sldId id="439"/>
            <p14:sldId id="432"/>
            <p14:sldId id="433"/>
            <p14:sldId id="434"/>
            <p14:sldId id="435"/>
            <p14:sldId id="437"/>
            <p14:sldId id="438"/>
            <p14:sldId id="429"/>
            <p14:sldId id="436"/>
            <p14:sldId id="430"/>
            <p14:sldId id="431"/>
            <p14:sldId id="421"/>
            <p14:sldId id="423"/>
            <p14:sldId id="411"/>
            <p14:sldId id="440"/>
            <p14:sldId id="441"/>
            <p14:sldId id="4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5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28" autoAdjust="0"/>
    <p:restoredTop sz="95274" autoAdjust="0"/>
  </p:normalViewPr>
  <p:slideViewPr>
    <p:cSldViewPr snapToGrid="0" snapToObjects="1">
      <p:cViewPr varScale="1">
        <p:scale>
          <a:sx n="87" d="100"/>
          <a:sy n="87" d="100"/>
        </p:scale>
        <p:origin x="365" y="58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jer\Dropbox%20(IRIS%20Group)\IRIS%20Group%20Team%20Folder\Igangv&#230;rende%20projekter\Aalborg%20Universitet%20-%20effekter%20af%20samarbejde\Data\Registerdata\Databehandling%20-%20Aalborg%20-%20FoUoI%20samarbejd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Kommercial!$A$81</c:f>
              <c:strCache>
                <c:ptCount val="1"/>
                <c:pt idx="0">
                  <c:v>Aalborg University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Kommercial!$B$81:$Q$81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7</c:v>
                </c:pt>
                <c:pt idx="6">
                  <c:v>14</c:v>
                </c:pt>
                <c:pt idx="7">
                  <c:v>37</c:v>
                </c:pt>
                <c:pt idx="8">
                  <c:v>18</c:v>
                </c:pt>
                <c:pt idx="9">
                  <c:v>21</c:v>
                </c:pt>
                <c:pt idx="10">
                  <c:v>35</c:v>
                </c:pt>
                <c:pt idx="11">
                  <c:v>23</c:v>
                </c:pt>
                <c:pt idx="12">
                  <c:v>27</c:v>
                </c:pt>
                <c:pt idx="13">
                  <c:v>40</c:v>
                </c:pt>
                <c:pt idx="14">
                  <c:v>50</c:v>
                </c:pt>
                <c:pt idx="15">
                  <c:v>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A8-453D-A384-60D1597DE355}"/>
            </c:ext>
          </c:extLst>
        </c:ser>
        <c:ser>
          <c:idx val="1"/>
          <c:order val="1"/>
          <c:tx>
            <c:strRef>
              <c:f>Kommercial!$A$82</c:f>
              <c:strCache>
                <c:ptCount val="1"/>
                <c:pt idx="0">
                  <c:v>Other universities in total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Kommercial!$B$82:$Q$82</c:f>
              <c:numCache>
                <c:formatCode>General</c:formatCode>
                <c:ptCount val="16"/>
                <c:pt idx="0">
                  <c:v>10</c:v>
                </c:pt>
                <c:pt idx="1">
                  <c:v>31</c:v>
                </c:pt>
                <c:pt idx="2">
                  <c:v>20</c:v>
                </c:pt>
                <c:pt idx="3">
                  <c:v>26</c:v>
                </c:pt>
                <c:pt idx="4">
                  <c:v>33</c:v>
                </c:pt>
                <c:pt idx="5">
                  <c:v>67</c:v>
                </c:pt>
                <c:pt idx="6">
                  <c:v>92</c:v>
                </c:pt>
                <c:pt idx="7">
                  <c:v>46</c:v>
                </c:pt>
                <c:pt idx="8">
                  <c:v>59</c:v>
                </c:pt>
                <c:pt idx="9">
                  <c:v>48</c:v>
                </c:pt>
                <c:pt idx="10">
                  <c:v>61</c:v>
                </c:pt>
                <c:pt idx="11">
                  <c:v>73</c:v>
                </c:pt>
                <c:pt idx="12">
                  <c:v>64</c:v>
                </c:pt>
                <c:pt idx="13">
                  <c:v>88</c:v>
                </c:pt>
                <c:pt idx="14">
                  <c:v>60</c:v>
                </c:pt>
                <c:pt idx="15">
                  <c:v>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5A8-453D-A384-60D1597DE3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842112"/>
        <c:axId val="32843648"/>
      </c:lineChart>
      <c:catAx>
        <c:axId val="3284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S"/>
          </a:p>
        </c:txPr>
        <c:crossAx val="32843648"/>
        <c:crosses val="autoZero"/>
        <c:auto val="1"/>
        <c:lblAlgn val="ctr"/>
        <c:lblOffset val="100"/>
        <c:noMultiLvlLbl val="0"/>
      </c:catAx>
      <c:valAx>
        <c:axId val="32843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S"/>
          </a:p>
        </c:txPr>
        <c:crossAx val="32842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6T18:44:16.880" idx="2">
    <p:pos x="7216" y="226"/>
    <p:text>Not much to say about this graphs... maybe show also the change in temperature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6T18:44:16.880" idx="2">
    <p:pos x="7216" y="226"/>
    <p:text>Not much to say about this graphs... maybe show also the change in temperature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6T18:52:03.589" idx="3">
    <p:pos x="5639" y="216"/>
    <p:text>Try to get the efficiency in boost mode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14:32:39.106" idx="5">
    <p:pos x="6820" y="-583"/>
    <p:text>file:///C:/Users/estef/Downloads/se_technical_bypass_diode_effect_in_shading.pdf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78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30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endParaRPr lang="da-DK"/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7251676" y="5312301"/>
            <a:ext cx="452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Finite</a:t>
            </a:r>
            <a:r>
              <a:rPr lang="es-ES" sz="1600" dirty="0"/>
              <a:t> </a:t>
            </a:r>
            <a:r>
              <a:rPr lang="es-ES" sz="1600" dirty="0" err="1"/>
              <a:t>state</a:t>
            </a:r>
            <a:r>
              <a:rPr lang="es-ES" sz="1600" dirty="0"/>
              <a:t> machine </a:t>
            </a:r>
            <a:r>
              <a:rPr lang="es-ES" sz="1600" dirty="0" err="1"/>
              <a:t>for</a:t>
            </a:r>
            <a:r>
              <a:rPr lang="es-ES" sz="1600" dirty="0"/>
              <a:t> P&amp;O </a:t>
            </a:r>
            <a:r>
              <a:rPr lang="es-ES" sz="1600" dirty="0" err="1"/>
              <a:t>algorithm</a:t>
            </a:r>
            <a:endParaRPr lang="en-US" sz="1600" dirty="0"/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3F490589-52DB-4CA8-9981-25171B93863D}"/>
              </a:ext>
            </a:extLst>
          </p:cNvPr>
          <p:cNvSpPr txBox="1"/>
          <p:nvPr/>
        </p:nvSpPr>
        <p:spPr>
          <a:xfrm>
            <a:off x="587373" y="4635476"/>
            <a:ext cx="6145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Problems</a:t>
            </a:r>
            <a:r>
              <a:rPr lang="es-ES" sz="1600" spc="300" dirty="0"/>
              <a:t>: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“If/else” structure difficult to find errors</a:t>
            </a:r>
          </a:p>
          <a:p>
            <a:pPr rtl="0"/>
            <a:r>
              <a:rPr lang="en-GB" sz="1600" spc="300" dirty="0"/>
              <a:t>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 Variable step required more complex code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4C865D-79B7-49D3-994E-B87D7B58E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837" y="1781642"/>
            <a:ext cx="3815968" cy="298840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  <a:ln w="22225">
            <a:solidFill>
              <a:schemeClr val="tx1"/>
            </a:solidFill>
          </a:ln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DD5BBDB-2A0B-4264-A669-4866C32757C3}"/>
              </a:ext>
            </a:extLst>
          </p:cNvPr>
          <p:cNvSpPr/>
          <p:nvPr/>
        </p:nvSpPr>
        <p:spPr>
          <a:xfrm>
            <a:off x="2954215" y="3275847"/>
            <a:ext cx="2823073" cy="200796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EFC66B50-1CC8-4BD4-A933-3FF1B1E81174}"/>
              </a:ext>
            </a:extLst>
          </p:cNvPr>
          <p:cNvCxnSpPr>
            <a:cxnSpLocks/>
          </p:cNvCxnSpPr>
          <p:nvPr/>
        </p:nvCxnSpPr>
        <p:spPr>
          <a:xfrm>
            <a:off x="2371411" y="3096484"/>
            <a:ext cx="582804" cy="2796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C11AEED-18EB-4C68-8EAD-0C61D8B792CF}"/>
              </a:ext>
            </a:extLst>
          </p:cNvPr>
          <p:cNvSpPr txBox="1"/>
          <p:nvPr/>
        </p:nvSpPr>
        <p:spPr>
          <a:xfrm>
            <a:off x="262834" y="1942322"/>
            <a:ext cx="23167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300" dirty="0" err="1"/>
              <a:t>When</a:t>
            </a:r>
            <a:r>
              <a:rPr lang="es-ES" b="1" spc="300" dirty="0"/>
              <a:t> </a:t>
            </a:r>
            <a:r>
              <a:rPr lang="es-ES" b="1" spc="300" dirty="0" err="1"/>
              <a:t>crossing</a:t>
            </a:r>
            <a:r>
              <a:rPr lang="es-ES" b="1" spc="300" dirty="0"/>
              <a:t> </a:t>
            </a:r>
            <a:r>
              <a:rPr lang="es-ES" b="1" spc="300" dirty="0" err="1"/>
              <a:t>the</a:t>
            </a:r>
            <a:r>
              <a:rPr lang="es-ES" b="1" spc="300" dirty="0"/>
              <a:t> MPP </a:t>
            </a:r>
            <a:r>
              <a:rPr lang="es-ES" b="1" spc="300" dirty="0" err="1"/>
              <a:t>the</a:t>
            </a:r>
            <a:r>
              <a:rPr lang="es-ES" b="1" spc="300" dirty="0"/>
              <a:t> control variable </a:t>
            </a:r>
            <a:r>
              <a:rPr lang="es-ES" b="1" spc="300" dirty="0" err="1"/>
              <a:t>is</a:t>
            </a:r>
            <a:r>
              <a:rPr lang="es-ES" b="1" spc="300" dirty="0"/>
              <a:t> </a:t>
            </a:r>
            <a:r>
              <a:rPr lang="es-ES" b="1" spc="300" dirty="0" err="1"/>
              <a:t>reduced</a:t>
            </a:r>
            <a:r>
              <a:rPr lang="es-ES" b="1" spc="300" dirty="0"/>
              <a:t> </a:t>
            </a:r>
            <a:r>
              <a:rPr lang="es-ES" b="1" spc="300" dirty="0" err="1"/>
              <a:t>to</a:t>
            </a:r>
            <a:r>
              <a:rPr lang="es-ES" b="1" spc="300" dirty="0"/>
              <a:t> </a:t>
            </a:r>
            <a:r>
              <a:rPr lang="es-ES" b="1" spc="300" dirty="0" err="1"/>
              <a:t>half</a:t>
            </a:r>
            <a:r>
              <a:rPr lang="es-ES" b="1" spc="300" dirty="0"/>
              <a:t> </a:t>
            </a:r>
            <a:r>
              <a:rPr lang="es-ES" b="1" spc="300" dirty="0" err="1"/>
              <a:t>of</a:t>
            </a:r>
            <a:r>
              <a:rPr lang="es-ES" b="1" spc="300" dirty="0"/>
              <a:t> </a:t>
            </a:r>
            <a:r>
              <a:rPr lang="es-ES" b="1" spc="300" dirty="0" err="1"/>
              <a:t>its</a:t>
            </a:r>
            <a:r>
              <a:rPr lang="es-ES" b="1" spc="300" dirty="0"/>
              <a:t> </a:t>
            </a:r>
            <a:r>
              <a:rPr lang="es-ES" b="1" spc="300" dirty="0" err="1"/>
              <a:t>value</a:t>
            </a:r>
            <a:r>
              <a:rPr lang="es-ES" b="1" spc="300" dirty="0"/>
              <a:t> </a:t>
            </a:r>
            <a:r>
              <a:rPr lang="es-ES" b="1" spc="300" dirty="0" err="1"/>
              <a:t>iteratively</a:t>
            </a:r>
            <a:r>
              <a:rPr lang="es-ES" b="1" spc="300" dirty="0"/>
              <a:t>!</a:t>
            </a:r>
            <a:endParaRPr lang="da-DK" b="1" spc="3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98CDC0-2A80-41EE-94D4-0A3976E49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859" y="1125415"/>
            <a:ext cx="5222105" cy="418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8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Buck Mode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579566" y="5383430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267767" y="5378510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79DFCB-EE96-4A41-9A1C-06B553051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" y="1286909"/>
            <a:ext cx="4050543" cy="40505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8830019-E78A-4292-AB44-BE098A70B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6909"/>
            <a:ext cx="4050543" cy="4050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/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=99.38%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/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=99.96%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322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Boost Mode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442571" y="5178948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341643" y="512118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EAA4C6-CEF0-4B8E-B630-ACF2BB563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65" y="1255277"/>
            <a:ext cx="3923671" cy="39236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B1A49E-3D18-4417-BA03-EBF4C317E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36" y="1255276"/>
            <a:ext cx="3923672" cy="3923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/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=96.40%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/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=99.82%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145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Test Results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39697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endParaRPr lang="da-DK" dirty="0">
              <a:solidFill>
                <a:srgbClr val="002060"/>
              </a:solidFill>
            </a:endParaRP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EEF38C12-2D37-499F-944A-101C034B918D}"/>
              </a:ext>
            </a:extLst>
          </p:cNvPr>
          <p:cNvSpPr txBox="1"/>
          <p:nvPr/>
        </p:nvSpPr>
        <p:spPr>
          <a:xfrm>
            <a:off x="727868" y="1377643"/>
            <a:ext cx="713334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da-DK" sz="1600" spc="300" dirty="0"/>
              <a:t>Components individually soldered and tested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da-DK" sz="1600" spc="300" dirty="0"/>
              <a:t>Open-loop test for hardware validation</a:t>
            </a:r>
          </a:p>
          <a:p>
            <a:pPr rtl="0"/>
            <a:endParaRPr lang="da-DK" sz="1600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Model of the PV panel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Standard test conditions </a:t>
            </a: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Boundary between modes of operation </a:t>
            </a: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Sudden changes in environmental conditions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Converter’s efficiency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928523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 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66FF95-DB94-465E-9E06-54E3D4064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42" y="1648323"/>
            <a:ext cx="5886403" cy="269486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FB4139-9BA1-470E-8053-3DA1FC4BD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50" y="1649231"/>
            <a:ext cx="5884421" cy="2693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3875094"/>
                  </p:ext>
                </p:extLst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3875094"/>
                  </p:ext>
                </p:extLst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175000" r="-502339" b="-2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280000" r="-502339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380000" r="-502339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kstfelt 9">
            <a:extLst>
              <a:ext uri="{FF2B5EF4-FFF2-40B4-BE49-F238E27FC236}">
                <a16:creationId xmlns:a16="http://schemas.microsoft.com/office/drawing/2014/main" id="{FAC529D0-5BDF-49B5-9B88-F2938A2C4910}"/>
              </a:ext>
            </a:extLst>
          </p:cNvPr>
          <p:cNvSpPr txBox="1"/>
          <p:nvPr/>
        </p:nvSpPr>
        <p:spPr>
          <a:xfrm>
            <a:off x="1283993" y="431893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8" name="Tekstfelt 9">
            <a:extLst>
              <a:ext uri="{FF2B5EF4-FFF2-40B4-BE49-F238E27FC236}">
                <a16:creationId xmlns:a16="http://schemas.microsoft.com/office/drawing/2014/main" id="{72027C3D-34A1-4525-A9AF-0C20DE10FF6C}"/>
              </a:ext>
            </a:extLst>
          </p:cNvPr>
          <p:cNvSpPr txBox="1"/>
          <p:nvPr/>
        </p:nvSpPr>
        <p:spPr>
          <a:xfrm>
            <a:off x="7063701" y="431098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9" name="Tekstfelt 3">
            <a:extLst>
              <a:ext uri="{FF2B5EF4-FFF2-40B4-BE49-F238E27FC236}">
                <a16:creationId xmlns:a16="http://schemas.microsoft.com/office/drawing/2014/main" id="{8EAEBF9B-2D9B-40A0-A876-B8E562E64303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Irradiance effect: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584CF96B-F86A-442D-B099-159FA04F443C}"/>
              </a:ext>
            </a:extLst>
          </p:cNvPr>
          <p:cNvSpPr/>
          <p:nvPr/>
        </p:nvSpPr>
        <p:spPr>
          <a:xfrm>
            <a:off x="2457127" y="5856313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480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B88B363-A1C1-4244-9863-6A0E55D03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4" y="1613938"/>
            <a:ext cx="6048091" cy="27688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FC03725-E4C2-42D3-8121-631FA1B35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101" y="1613937"/>
            <a:ext cx="5999108" cy="2746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455185"/>
                  </p:ext>
                </p:extLst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455185"/>
                  </p:ext>
                </p:extLst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173214" r="-519880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278182" r="-519880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378182" r="-519880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kstfelt 9">
            <a:extLst>
              <a:ext uri="{FF2B5EF4-FFF2-40B4-BE49-F238E27FC236}">
                <a16:creationId xmlns:a16="http://schemas.microsoft.com/office/drawing/2014/main" id="{7A8A62AD-5391-4497-87F2-5BB9232D4620}"/>
              </a:ext>
            </a:extLst>
          </p:cNvPr>
          <p:cNvSpPr txBox="1"/>
          <p:nvPr/>
        </p:nvSpPr>
        <p:spPr>
          <a:xfrm>
            <a:off x="1023869" y="4374189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4" name="Tekstfelt 9">
            <a:extLst>
              <a:ext uri="{FF2B5EF4-FFF2-40B4-BE49-F238E27FC236}">
                <a16:creationId xmlns:a16="http://schemas.microsoft.com/office/drawing/2014/main" id="{EAB6E96E-F86F-4967-A05A-7016D868F973}"/>
              </a:ext>
            </a:extLst>
          </p:cNvPr>
          <p:cNvSpPr txBox="1"/>
          <p:nvPr/>
        </p:nvSpPr>
        <p:spPr>
          <a:xfrm>
            <a:off x="6566997" y="4360256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E09BFC3-B956-4E75-9163-2FFD95EF2324}"/>
              </a:ext>
            </a:extLst>
          </p:cNvPr>
          <p:cNvSpPr/>
          <p:nvPr/>
        </p:nvSpPr>
        <p:spPr>
          <a:xfrm>
            <a:off x="2548472" y="5542548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6" name="Tekstfelt 3">
            <a:extLst>
              <a:ext uri="{FF2B5EF4-FFF2-40B4-BE49-F238E27FC236}">
                <a16:creationId xmlns:a16="http://schemas.microsoft.com/office/drawing/2014/main" id="{2BDF15D7-24D4-4020-BF3E-F8BD545B9196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Temperature effect: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480596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694131" y="5802768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31" y="5802768"/>
                <a:ext cx="4701397" cy="338554"/>
              </a:xfrm>
              <a:prstGeom prst="rect">
                <a:avLst/>
              </a:prstGeom>
              <a:blipFill>
                <a:blip r:embed="rId2"/>
                <a:stretch>
                  <a:fillRect l="-77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8DE6A611-887A-4032-AB20-F13E6CB0F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31" y="1636404"/>
            <a:ext cx="4092427" cy="40924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8E6213D-DFC6-4373-AFAE-42E016885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315" y="1502600"/>
            <a:ext cx="6171583" cy="30879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398753" y="5267077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753" y="5267077"/>
                <a:ext cx="2600857" cy="335285"/>
              </a:xfrm>
              <a:prstGeom prst="rect">
                <a:avLst/>
              </a:prstGeom>
              <a:blipFill>
                <a:blip r:embed="rId5"/>
                <a:stretch>
                  <a:fillRect b="-21429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5340886" y="5278908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𝟗𝟔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886" y="5278908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6096000" y="4613096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13096"/>
                <a:ext cx="4701397" cy="338554"/>
              </a:xfrm>
              <a:prstGeom prst="rect">
                <a:avLst/>
              </a:prstGeom>
              <a:blipFill>
                <a:blip r:embed="rId7"/>
                <a:stretch>
                  <a:fillRect l="-649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603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694131" y="5802768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=27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31" y="5802768"/>
                <a:ext cx="4701397" cy="338554"/>
              </a:xfrm>
              <a:prstGeom prst="rect">
                <a:avLst/>
              </a:prstGeom>
              <a:blipFill>
                <a:blip r:embed="rId2"/>
                <a:stretch>
                  <a:fillRect l="-77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398753" y="5267077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753" y="5267077"/>
                <a:ext cx="2600857" cy="335285"/>
              </a:xfrm>
              <a:prstGeom prst="rect">
                <a:avLst/>
              </a:prstGeom>
              <a:blipFill>
                <a:blip r:embed="rId3"/>
                <a:stretch>
                  <a:fillRect b="-21429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5340886" y="5278908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886" y="5278908"/>
                <a:ext cx="2600857" cy="307777"/>
              </a:xfrm>
              <a:prstGeom prst="rect">
                <a:avLst/>
              </a:prstGeom>
              <a:blipFill>
                <a:blip r:embed="rId4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6096000" y="4613096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=27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13096"/>
                <a:ext cx="4701397" cy="338554"/>
              </a:xfrm>
              <a:prstGeom prst="rect">
                <a:avLst/>
              </a:prstGeom>
              <a:blipFill>
                <a:blip r:embed="rId5"/>
                <a:stretch>
                  <a:fillRect l="-649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1188C366-03C5-4BD8-B434-BB81AB91F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7" y="1580096"/>
            <a:ext cx="4123391" cy="412339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57FBBB5-C24B-49FA-B38B-DB0C4AF82C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917" y="1480815"/>
            <a:ext cx="6324864" cy="31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3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673823" y="5582793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Panel’s</a:t>
                </a:r>
                <a:r>
                  <a:rPr lang="es-ES" sz="1600" dirty="0"/>
                  <a:t> voltaje,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=4.3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23" y="5582793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801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8422568" y="6013679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568" y="6013679"/>
                <a:ext cx="2386595" cy="307777"/>
              </a:xfrm>
              <a:prstGeom prst="rect">
                <a:avLst/>
              </a:prstGeom>
              <a:blipFill>
                <a:blip r:embed="rId3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878914" y="5420859"/>
                <a:ext cx="50873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Duty</a:t>
                </a:r>
                <a:r>
                  <a:rPr lang="es-ES" sz="1600" dirty="0"/>
                  <a:t>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=4.3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914" y="5420859"/>
                <a:ext cx="5087309" cy="338554"/>
              </a:xfrm>
              <a:prstGeom prst="rect">
                <a:avLst/>
              </a:prstGeom>
              <a:blipFill>
                <a:blip r:embed="rId4"/>
                <a:stretch>
                  <a:fillRect l="-599" t="-5357" b="-214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75A877DB-3B23-4B85-A85E-CA7DAE815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80" y="1562513"/>
            <a:ext cx="3820784" cy="38207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790047E-E4D4-46BB-9BA3-F045F85267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8" y="1537616"/>
            <a:ext cx="3916037" cy="3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90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/>
              <a:t>GENERAL GUIDELINES</a:t>
            </a:r>
          </a:p>
          <a:p>
            <a:pPr rtl="0"/>
            <a:r>
              <a:rPr lang="en-GB"/>
              <a:t>STUDENTS</a:t>
            </a:r>
          </a:p>
          <a:p>
            <a:pPr rtl="0"/>
            <a:r>
              <a:rPr lang="en-GB"/>
              <a:t>PBL</a:t>
            </a:r>
          </a:p>
          <a:p>
            <a:pPr rtl="0"/>
            <a:r>
              <a:rPr lang="en-GB"/>
              <a:t>RESEARCH AND RANKING</a:t>
            </a:r>
          </a:p>
          <a:p>
            <a:pPr rtl="0"/>
            <a:r>
              <a:rPr lang="en-GB"/>
              <a:t>BUSINESS COLLABORATION</a:t>
            </a:r>
          </a:p>
          <a:p>
            <a:pPr rtl="0"/>
            <a:r>
              <a:rPr lang="en-GB"/>
              <a:t>STRATEGY 2016-21</a:t>
            </a:r>
            <a:endParaRPr lang="da-DK" dirty="0"/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673823" y="5582793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Panel’s voltaje,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=5.3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23" y="5582793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801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8422568" y="6013679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568" y="6013679"/>
                <a:ext cx="2386595" cy="307777"/>
              </a:xfrm>
              <a:prstGeom prst="rect">
                <a:avLst/>
              </a:prstGeom>
              <a:blipFill>
                <a:blip r:embed="rId3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878914" y="5547992"/>
                <a:ext cx="50873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Duty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=5.3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914" y="5547992"/>
                <a:ext cx="5087309" cy="338554"/>
              </a:xfrm>
              <a:prstGeom prst="rect">
                <a:avLst/>
              </a:prstGeom>
              <a:blipFill>
                <a:blip r:embed="rId4"/>
                <a:stretch>
                  <a:fillRect l="-599" t="-5357" b="-214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B8E83759-5DD3-45FC-AB84-CD1F98503D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250" y="1618437"/>
            <a:ext cx="3964356" cy="39643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570290-AADE-46D7-BB4F-59ABB1360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36" y="1618437"/>
            <a:ext cx="3929555" cy="39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6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irradiance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AC291D-6BDD-4AB9-B028-2E96F6593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6" y="1592312"/>
            <a:ext cx="4126072" cy="41260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4078A1-3B31-49B7-BED9-D55F1F0B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983" y="1502600"/>
            <a:ext cx="7015356" cy="3510154"/>
          </a:xfrm>
          <a:prstGeom prst="rect">
            <a:avLst/>
          </a:prstGeom>
        </p:spPr>
      </p:pic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736011" y="5692413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129778" y="5089060"/>
            <a:ext cx="6440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6A37DBFC-B1D9-47B0-9354-24C80BDB3BA8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39448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temperature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959624" y="589806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213209" y="4993869"/>
            <a:ext cx="6764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6A37DBFC-B1D9-47B0-9354-24C80BDB3BA8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F6C5166-B03F-48A6-BD04-47C1B7FD0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43" y="1619556"/>
            <a:ext cx="4278512" cy="42785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9B9CC89-93FB-4F41-8363-83664DB17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252" y="1525577"/>
            <a:ext cx="6764332" cy="338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75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Efficiency of the converter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710467" y="4488295"/>
            <a:ext cx="6264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Voltages</a:t>
            </a:r>
            <a:r>
              <a:rPr lang="es-ES" sz="1600" dirty="0"/>
              <a:t> and </a:t>
            </a:r>
            <a:r>
              <a:rPr lang="es-ES" sz="1600" dirty="0" err="1"/>
              <a:t>powers</a:t>
            </a:r>
            <a:r>
              <a:rPr lang="es-ES" sz="1600" dirty="0"/>
              <a:t> at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converter’s</a:t>
            </a:r>
            <a:r>
              <a:rPr lang="es-ES" sz="1600" dirty="0"/>
              <a:t> input and output in Buck </a:t>
            </a:r>
            <a:r>
              <a:rPr lang="es-ES" sz="1600" dirty="0" err="1"/>
              <a:t>mode</a:t>
            </a:r>
            <a:r>
              <a:rPr lang="es-ES" sz="1600" dirty="0"/>
              <a:t>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55DDD1-0529-4244-B58B-B58BFFC9E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2" y="1354016"/>
            <a:ext cx="6264138" cy="3134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/>
              <p:nvPr/>
            </p:nvSpPr>
            <p:spPr>
              <a:xfrm>
                <a:off x="1699220" y="5221246"/>
                <a:ext cx="3458576" cy="565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𝑐𝑜𝑛𝑣𝑒𝑟𝑡𝑒𝑟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𝑃𝑉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∗100=93.15%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220" y="5221246"/>
                <a:ext cx="3458576" cy="565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352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24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Comparison simulation and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2651785"/>
                  </p:ext>
                </p:extLst>
              </p:nvPr>
            </p:nvGraphicFramePr>
            <p:xfrm>
              <a:off x="2032000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2651785"/>
                  </p:ext>
                </p:extLst>
              </p:nvPr>
            </p:nvGraphicFramePr>
            <p:xfrm>
              <a:off x="2032000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98507" r="-188985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218033" r="-18898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2316273"/>
                  </p:ext>
                </p:extLst>
              </p:nvPr>
            </p:nvGraphicFramePr>
            <p:xfrm>
              <a:off x="2032000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2316273"/>
                  </p:ext>
                </p:extLst>
              </p:nvPr>
            </p:nvGraphicFramePr>
            <p:xfrm>
              <a:off x="2032000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97059" r="-188985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219672" r="-188985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220288"/>
                  </p:ext>
                </p:extLst>
              </p:nvPr>
            </p:nvGraphicFramePr>
            <p:xfrm>
              <a:off x="2031999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220288"/>
                  </p:ext>
                </p:extLst>
              </p:nvPr>
            </p:nvGraphicFramePr>
            <p:xfrm>
              <a:off x="2031999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98507" r="-190239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218033" r="-19023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9866720"/>
                  </p:ext>
                </p:extLst>
              </p:nvPr>
            </p:nvGraphicFramePr>
            <p:xfrm>
              <a:off x="2031998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9866720"/>
                  </p:ext>
                </p:extLst>
              </p:nvPr>
            </p:nvGraphicFramePr>
            <p:xfrm>
              <a:off x="2031998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97059" r="-190239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219672" r="-190239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4847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Discussion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95361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0672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dsholder til billede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Thank you for your attention</a:t>
            </a:r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/>
              <a:t>Questions?</a:t>
            </a:r>
          </a:p>
        </p:txBody>
      </p:sp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28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6A83F3-9650-4179-9F71-83C7E505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92" y="1494344"/>
            <a:ext cx="2451593" cy="45723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kstfelt 3">
                <a:extLst>
                  <a:ext uri="{FF2B5EF4-FFF2-40B4-BE49-F238E27FC236}">
                    <a16:creationId xmlns:a16="http://schemas.microsoft.com/office/drawing/2014/main" id="{9A060023-6BD2-419D-8AA2-AE1DFCDCA162}"/>
                  </a:ext>
                </a:extLst>
              </p:cNvPr>
              <p:cNvSpPr txBox="1"/>
              <p:nvPr/>
            </p:nvSpPr>
            <p:spPr>
              <a:xfrm>
                <a:off x="3557848" y="1648118"/>
                <a:ext cx="7782040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b="1" spc="300" dirty="0"/>
                  <a:t>Single bypass </a:t>
                </a:r>
                <a:r>
                  <a:rPr lang="es-ES" sz="1600" b="1" spc="300" dirty="0" err="1"/>
                  <a:t>diode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protects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one</a:t>
                </a:r>
                <a:r>
                  <a:rPr lang="es-ES" sz="1600" b="1" spc="300" dirty="0"/>
                  <a:t> sub-</a:t>
                </a:r>
                <a:r>
                  <a:rPr lang="es-ES" sz="1600" b="1" spc="300" dirty="0" err="1"/>
                  <a:t>string</a:t>
                </a:r>
                <a:r>
                  <a:rPr lang="es-ES" sz="1600" b="1" spc="300" dirty="0"/>
                  <a:t> (</a:t>
                </a:r>
                <a14:m>
                  <m:oMath xmlns:m="http://schemas.openxmlformats.org/officeDocument/2006/math">
                    <m:r>
                      <a:rPr lang="es-ES" sz="1600" b="1" i="1" spc="30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≃</m:t>
                    </m:r>
                  </m:oMath>
                </a14:m>
                <a:r>
                  <a:rPr lang="es-ES" sz="1600" b="1" spc="300" dirty="0"/>
                  <a:t>20 </a:t>
                </a:r>
                <a:r>
                  <a:rPr lang="es-ES" sz="1600" b="1" spc="300" dirty="0" err="1"/>
                  <a:t>cells</a:t>
                </a:r>
                <a:r>
                  <a:rPr lang="es-ES" sz="1600" b="1" spc="300" dirty="0"/>
                  <a:t>)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/>
              </a:p>
              <a:p>
                <a:pPr rtl="0"/>
                <a:endParaRPr lang="es-ES" sz="1600" b="1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/>
                  <a:t>If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high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current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flows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through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shaded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cell</a:t>
                </a:r>
                <a:r>
                  <a:rPr lang="es-ES" sz="1600" b="1" spc="300" dirty="0"/>
                  <a:t> 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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Power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consumed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instead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of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produced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!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/>
                  <a:t>Avoid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hot</a:t>
                </a:r>
                <a:r>
                  <a:rPr lang="es-ES" sz="1600" b="1" spc="300" dirty="0"/>
                  <a:t>-spots </a:t>
                </a:r>
                <a:r>
                  <a:rPr lang="es-ES" sz="1600" b="1" spc="300" dirty="0" err="1"/>
                  <a:t>because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power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consumed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by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the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cell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heats</a:t>
                </a:r>
                <a:r>
                  <a:rPr lang="es-ES" sz="1600" b="1" spc="300" dirty="0"/>
                  <a:t> </a:t>
                </a:r>
                <a:r>
                  <a:rPr lang="es-ES" sz="1600" b="1" spc="300" dirty="0" err="1"/>
                  <a:t>it</a:t>
                </a:r>
                <a:r>
                  <a:rPr lang="es-ES" sz="1600" b="1" spc="300" dirty="0"/>
                  <a:t> up.</a:t>
                </a:r>
              </a:p>
              <a:p>
                <a:pPr rtl="0"/>
                <a:endParaRPr lang="es-ES" sz="1600" b="1" spc="300" dirty="0"/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s-ES" sz="1600" b="1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≃</m:t>
                    </m:r>
                  </m:oMath>
                </a14:m>
                <a:r>
                  <a:rPr lang="es-ES" sz="1600" b="1" spc="300" dirty="0">
                    <a:sym typeface="Wingdings" panose="05000000000000000000" pitchFamily="2" charset="2"/>
                  </a:rPr>
                  <a:t>20%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irradiance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difference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 bypass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diode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ON</a:t>
                </a:r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s-ES" sz="1600" b="1" spc="300" dirty="0" err="1">
                    <a:sym typeface="Wingdings" panose="05000000000000000000" pitchFamily="2" charset="2"/>
                  </a:rPr>
                  <a:t>Higher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power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losses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than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with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  <a:r>
                  <a:rPr lang="es-ES" sz="1600" b="1" spc="300" dirty="0" err="1">
                    <a:sym typeface="Wingdings" panose="05000000000000000000" pitchFamily="2" charset="2"/>
                  </a:rPr>
                  <a:t>MICs</a:t>
                </a:r>
                <a:r>
                  <a:rPr lang="es-ES" sz="1600" b="1" spc="300" dirty="0">
                    <a:sym typeface="Wingdings" panose="05000000000000000000" pitchFamily="2" charset="2"/>
                  </a:rPr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s-ES" sz="1600" b="1" spc="300" dirty="0">
                  <a:sym typeface="Wingdings" panose="05000000000000000000" pitchFamily="2" charset="2"/>
                </a:endParaRP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r>
                  <a:rPr lang="da-DK" sz="1600" b="1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endParaRPr lang="da-DK" sz="1600" b="1" spc="300" dirty="0">
                  <a:sym typeface="Wingdings" panose="05000000000000000000" pitchFamily="2" charset="2"/>
                </a:endParaRPr>
              </a:p>
              <a:p>
                <a:pPr rtl="0"/>
                <a:endParaRPr lang="es-ES" sz="1600" b="1" spc="300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0" name="Tekstfelt 3">
                <a:extLst>
                  <a:ext uri="{FF2B5EF4-FFF2-40B4-BE49-F238E27FC236}">
                    <a16:creationId xmlns:a16="http://schemas.microsoft.com/office/drawing/2014/main" id="{9A060023-6BD2-419D-8AA2-AE1DFCDCA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848" y="1648118"/>
                <a:ext cx="7782040" cy="5509200"/>
              </a:xfrm>
              <a:prstGeom prst="rect">
                <a:avLst/>
              </a:prstGeom>
              <a:blipFill>
                <a:blip r:embed="rId3"/>
                <a:stretch>
                  <a:fillRect l="-313" t="-33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lipse 4">
            <a:extLst>
              <a:ext uri="{FF2B5EF4-FFF2-40B4-BE49-F238E27FC236}">
                <a16:creationId xmlns:a16="http://schemas.microsoft.com/office/drawing/2014/main" id="{BB5A632C-52CB-43EA-BFB4-37942FF3836F}"/>
              </a:ext>
            </a:extLst>
          </p:cNvPr>
          <p:cNvSpPr/>
          <p:nvPr/>
        </p:nvSpPr>
        <p:spPr>
          <a:xfrm>
            <a:off x="703384" y="1494344"/>
            <a:ext cx="914401" cy="473061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10BC418-113C-4810-AED0-215F8369325B}"/>
              </a:ext>
            </a:extLst>
          </p:cNvPr>
          <p:cNvCxnSpPr/>
          <p:nvPr/>
        </p:nvCxnSpPr>
        <p:spPr>
          <a:xfrm>
            <a:off x="1318846" y="6145823"/>
            <a:ext cx="298939" cy="21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56B99C0-17D8-409F-B2A6-88774025B241}"/>
              </a:ext>
            </a:extLst>
          </p:cNvPr>
          <p:cNvSpPr txBox="1"/>
          <p:nvPr/>
        </p:nvSpPr>
        <p:spPr>
          <a:xfrm>
            <a:off x="1617785" y="6224954"/>
            <a:ext cx="194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Sub-</a:t>
            </a:r>
            <a:r>
              <a:rPr lang="es-ES" dirty="0" err="1"/>
              <a:t>string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8600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</a:t>
            </a: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9A060023-6BD2-419D-8AA2-AE1DFCDCA162}"/>
              </a:ext>
            </a:extLst>
          </p:cNvPr>
          <p:cNvSpPr txBox="1"/>
          <p:nvPr/>
        </p:nvSpPr>
        <p:spPr>
          <a:xfrm>
            <a:off x="3208788" y="1494733"/>
            <a:ext cx="86341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Why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using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improves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power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extraction</a:t>
            </a:r>
            <a:r>
              <a:rPr lang="es-ES" sz="1600" b="1" spc="300" dirty="0">
                <a:sym typeface="Wingdings" panose="05000000000000000000" pitchFamily="2" charset="2"/>
              </a:rPr>
              <a:t>?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 err="1">
                <a:sym typeface="Wingdings" panose="05000000000000000000" pitchFamily="2" charset="2"/>
              </a:rPr>
              <a:t>Demonstration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example</a:t>
            </a:r>
            <a:r>
              <a:rPr lang="es-ES" sz="1600" b="1" spc="300" dirty="0">
                <a:sym typeface="Wingdings" panose="05000000000000000000" pitchFamily="2" charset="2"/>
              </a:rPr>
              <a:t>: </a:t>
            </a:r>
            <a:r>
              <a:rPr lang="es-ES" sz="1600" b="1" spc="300" dirty="0" err="1">
                <a:sym typeface="Wingdings" panose="05000000000000000000" pitchFamily="2" charset="2"/>
              </a:rPr>
              <a:t>shaded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cell</a:t>
            </a:r>
            <a:r>
              <a:rPr lang="es-ES" sz="1600" b="1" spc="300" dirty="0">
                <a:sym typeface="Wingdings" panose="05000000000000000000" pitchFamily="2" charset="2"/>
              </a:rPr>
              <a:t> at 80% </a:t>
            </a:r>
            <a:r>
              <a:rPr lang="es-ES" sz="1600" b="1" spc="300" dirty="0" err="1">
                <a:sym typeface="Wingdings" panose="05000000000000000000" pitchFamily="2" charset="2"/>
              </a:rPr>
              <a:t>irradiance</a:t>
            </a: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>
                <a:sym typeface="Wingdings" panose="05000000000000000000" pitchFamily="2" charset="2"/>
              </a:rPr>
              <a:t>    1st </a:t>
            </a:r>
            <a:r>
              <a:rPr lang="es-ES" sz="1600" b="1" spc="300" dirty="0" err="1">
                <a:sym typeface="Wingdings" panose="05000000000000000000" pitchFamily="2" charset="2"/>
              </a:rPr>
              <a:t>option</a:t>
            </a:r>
            <a:r>
              <a:rPr lang="es-ES" sz="1600" b="1" spc="300" dirty="0">
                <a:sym typeface="Wingdings" panose="05000000000000000000" pitchFamily="2" charset="2"/>
              </a:rPr>
              <a:t>:  Bypass </a:t>
            </a:r>
            <a:r>
              <a:rPr lang="es-ES" sz="1600" b="1" spc="300" dirty="0" err="1">
                <a:sym typeface="Wingdings" panose="05000000000000000000" pitchFamily="2" charset="2"/>
              </a:rPr>
              <a:t>diode</a:t>
            </a:r>
            <a:r>
              <a:rPr lang="es-ES" sz="1600" b="1" spc="300" dirty="0">
                <a:sym typeface="Wingdings" panose="05000000000000000000" pitchFamily="2" charset="2"/>
              </a:rPr>
              <a:t> ON  9*10% + 1*6.6% = 96.6%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2nd option: Reduce current to 80% 80% of full power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3rd option: MPPT tracker  9*10% + 1*8% = 98%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Using MICs in each PV module  Increases power by 1.4%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1D5F4D-641B-43BB-B056-BF477477E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31" y="1107482"/>
            <a:ext cx="23241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40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Introduction, </a:t>
            </a:r>
            <a:r>
              <a:rPr lang="en-GB" dirty="0">
                <a:solidFill>
                  <a:srgbClr val="FF0000"/>
                </a:solidFill>
              </a:rPr>
              <a:t>change random picture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Bypass diodes vs MICs</a:t>
            </a: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9A060023-6BD2-419D-8AA2-AE1DFCDCA162}"/>
              </a:ext>
            </a:extLst>
          </p:cNvPr>
          <p:cNvSpPr txBox="1"/>
          <p:nvPr/>
        </p:nvSpPr>
        <p:spPr>
          <a:xfrm>
            <a:off x="3208788" y="1494733"/>
            <a:ext cx="86341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b="1" spc="300" dirty="0" err="1">
                <a:sym typeface="Wingdings" panose="05000000000000000000" pitchFamily="2" charset="2"/>
              </a:rPr>
              <a:t>Why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using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MICs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improves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power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extraction</a:t>
            </a:r>
            <a:r>
              <a:rPr lang="es-ES" sz="1600" b="1" spc="300" dirty="0">
                <a:sym typeface="Wingdings" panose="05000000000000000000" pitchFamily="2" charset="2"/>
              </a:rPr>
              <a:t>?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 err="1">
                <a:sym typeface="Wingdings" panose="05000000000000000000" pitchFamily="2" charset="2"/>
              </a:rPr>
              <a:t>Demonstration</a:t>
            </a:r>
            <a:r>
              <a:rPr lang="es-ES" sz="1600" b="1" spc="300" dirty="0">
                <a:sym typeface="Wingdings" panose="05000000000000000000" pitchFamily="2" charset="2"/>
              </a:rPr>
              <a:t> </a:t>
            </a:r>
            <a:r>
              <a:rPr lang="es-ES" sz="1600" b="1" spc="300" dirty="0" err="1">
                <a:sym typeface="Wingdings" panose="05000000000000000000" pitchFamily="2" charset="2"/>
              </a:rPr>
              <a:t>example</a:t>
            </a:r>
            <a:r>
              <a:rPr lang="es-ES" sz="1600" b="1" spc="300" dirty="0">
                <a:sym typeface="Wingdings" panose="05000000000000000000" pitchFamily="2" charset="2"/>
              </a:rPr>
              <a:t>: 30% </a:t>
            </a:r>
            <a:r>
              <a:rPr lang="es-ES" sz="1600" b="1" spc="300" dirty="0" err="1">
                <a:sym typeface="Wingdings" panose="05000000000000000000" pitchFamily="2" charset="2"/>
              </a:rPr>
              <a:t>shaded</a:t>
            </a:r>
            <a:r>
              <a:rPr lang="es-ES" sz="1600" b="1" spc="300" dirty="0">
                <a:sym typeface="Wingdings" panose="05000000000000000000" pitchFamily="2" charset="2"/>
              </a:rPr>
              <a:t> región</a:t>
            </a: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  <a:p>
            <a:pPr rtl="0"/>
            <a:r>
              <a:rPr lang="es-ES" sz="1600" b="1" spc="300" dirty="0">
                <a:sym typeface="Wingdings" panose="05000000000000000000" pitchFamily="2" charset="2"/>
              </a:rPr>
              <a:t>    1st </a:t>
            </a:r>
            <a:r>
              <a:rPr lang="es-ES" sz="1600" b="1" spc="300" dirty="0" err="1">
                <a:sym typeface="Wingdings" panose="05000000000000000000" pitchFamily="2" charset="2"/>
              </a:rPr>
              <a:t>option</a:t>
            </a:r>
            <a:r>
              <a:rPr lang="es-ES" sz="1600" b="1" spc="300" dirty="0">
                <a:sym typeface="Wingdings" panose="05000000000000000000" pitchFamily="2" charset="2"/>
              </a:rPr>
              <a:t>:  Bypass </a:t>
            </a:r>
            <a:r>
              <a:rPr lang="es-ES" sz="1600" b="1" spc="300" dirty="0" err="1">
                <a:sym typeface="Wingdings" panose="05000000000000000000" pitchFamily="2" charset="2"/>
              </a:rPr>
              <a:t>diodes</a:t>
            </a:r>
            <a:r>
              <a:rPr lang="es-ES" sz="1600" b="1" spc="300" dirty="0">
                <a:sym typeface="Wingdings" panose="05000000000000000000" pitchFamily="2" charset="2"/>
              </a:rPr>
              <a:t> ON  9*10% + 1*0% = 90%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2nd option: Reduce current to 70% 70% of full power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    3rd option: MPPT tracker  9*10% + 1*7% = 97%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r>
              <a:rPr lang="da-DK" sz="1600" b="1" spc="300" dirty="0">
                <a:sym typeface="Wingdings" panose="05000000000000000000" pitchFamily="2" charset="2"/>
              </a:rPr>
              <a:t>Using MICs in each PV module  Increases power by 7% </a:t>
            </a:r>
          </a:p>
          <a:p>
            <a:pPr rtl="0"/>
            <a:endParaRPr lang="da-DK" sz="1600" b="1" spc="300" dirty="0">
              <a:sym typeface="Wingdings" panose="05000000000000000000" pitchFamily="2" charset="2"/>
            </a:endParaRPr>
          </a:p>
          <a:p>
            <a:pPr rtl="0"/>
            <a:endParaRPr lang="es-ES" sz="1600" b="1" spc="300" dirty="0">
              <a:sym typeface="Wingdings" panose="05000000000000000000" pitchFamily="2" charset="2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839BFA-0B23-4C4D-A906-E35493980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4" y="1208845"/>
            <a:ext cx="2618190" cy="435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72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ladsholder til billede 12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23528" y="0"/>
            <a:ext cx="4753232" cy="6858000"/>
          </a:xfr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AAU – KNOWLEDGE FOR THE WORLD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All degree programmes and research activities at Aalborg University are </a:t>
            </a:r>
            <a:r>
              <a:rPr lang="en-GB" sz="1600" b="1" spc="300" dirty="0"/>
              <a:t>problem and project-based</a:t>
            </a:r>
            <a:r>
              <a:rPr lang="en-GB" sz="1600" spc="300" dirty="0"/>
              <a:t> and have an </a:t>
            </a:r>
            <a:r>
              <a:rPr lang="en-GB" sz="1600" b="1" spc="300" dirty="0"/>
              <a:t>interdisciplinary</a:t>
            </a:r>
            <a:r>
              <a:rPr lang="en-GB" sz="1600" spc="300" dirty="0"/>
              <a:t> focus. 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Through strong interplay between staff and students and intense </a:t>
            </a:r>
            <a:r>
              <a:rPr lang="en-GB" sz="1600" b="1" spc="300" dirty="0"/>
              <a:t>collaboration</a:t>
            </a:r>
            <a:r>
              <a:rPr lang="en-GB" sz="1600" spc="300" dirty="0"/>
              <a:t> with public and private sectors, we offer degree programmes with a real-world approach and provide </a:t>
            </a:r>
            <a:r>
              <a:rPr lang="en-GB" sz="1600" b="1" spc="300" dirty="0"/>
              <a:t>world-class research</a:t>
            </a:r>
            <a:r>
              <a:rPr lang="en-GB" sz="1600" spc="300" dirty="0"/>
              <a:t>.</a:t>
            </a:r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This results in new insights, new solutions to societal challenges and </a:t>
            </a:r>
            <a:r>
              <a:rPr lang="en-GB" sz="1600" b="1" spc="300" dirty="0"/>
              <a:t>knowledge that changes the world</a:t>
            </a:r>
            <a:r>
              <a:rPr lang="en-GB" sz="1600" spc="3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5868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AAU – KNOWLEDGE FOR THE WORLD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All degree programmes and research activities at Aalborg University are </a:t>
            </a:r>
            <a:r>
              <a:rPr lang="en-GB" sz="1600" b="1" spc="300" dirty="0"/>
              <a:t>problem and project-based</a:t>
            </a:r>
            <a:r>
              <a:rPr lang="en-GB" sz="1600" spc="300" dirty="0"/>
              <a:t> and have an </a:t>
            </a:r>
            <a:r>
              <a:rPr lang="en-GB" sz="1600" b="1" spc="300" dirty="0"/>
              <a:t>interdisciplinary</a:t>
            </a:r>
            <a:r>
              <a:rPr lang="en-GB" sz="1600" spc="300" dirty="0"/>
              <a:t> focus. 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Through strong interplay between staff and students and intense </a:t>
            </a:r>
            <a:r>
              <a:rPr lang="en-GB" sz="1600" b="1" spc="300" dirty="0"/>
              <a:t>collaboration</a:t>
            </a:r>
            <a:r>
              <a:rPr lang="en-GB" sz="1600" spc="300" dirty="0"/>
              <a:t> with public and private sectors, we offer degree programmes with a real-world approach and provide </a:t>
            </a:r>
            <a:r>
              <a:rPr lang="en-GB" sz="1600" b="1" spc="300" dirty="0"/>
              <a:t>world-class research</a:t>
            </a:r>
            <a:r>
              <a:rPr lang="en-GB" sz="1600" spc="300" dirty="0"/>
              <a:t>.</a:t>
            </a:r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This results in new insights, new solutions to societal challenges and </a:t>
            </a:r>
            <a:r>
              <a:rPr lang="en-GB" sz="1600" b="1" spc="300" dirty="0"/>
              <a:t>knowledge that changes the world</a:t>
            </a:r>
            <a:r>
              <a:rPr lang="en-GB" sz="1600" spc="300" dirty="0"/>
              <a:t>. </a:t>
            </a:r>
          </a:p>
        </p:txBody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5523052"/>
              </p:ext>
            </p:extLst>
          </p:nvPr>
        </p:nvGraphicFramePr>
        <p:xfrm>
          <a:off x="6951944" y="2017361"/>
          <a:ext cx="4668555" cy="3469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143C0D65-504C-42D9-AE9E-CDCB6EEF5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298318"/>
              </p:ext>
            </p:extLst>
          </p:nvPr>
        </p:nvGraphicFramePr>
        <p:xfrm>
          <a:off x="2032000" y="2555819"/>
          <a:ext cx="81280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24792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holding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breath</a:t>
                      </a:r>
                      <a:r>
                        <a:rPr lang="da-DK" dirty="0"/>
                        <a:t> under </a:t>
                      </a:r>
                      <a:r>
                        <a:rPr lang="da-DK" dirty="0" err="1"/>
                        <a:t>water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without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criticizing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used</a:t>
                      </a:r>
                      <a:r>
                        <a:rPr lang="da-DK" dirty="0"/>
                        <a:t> for </a:t>
                      </a:r>
                      <a:r>
                        <a:rPr lang="da-DK" dirty="0" err="1"/>
                        <a:t>eating</a:t>
                      </a:r>
                      <a:r>
                        <a:rPr lang="da-DK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Thassilo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Aitor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19:57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331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096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3305995-1B4E-4DC0-AD0A-FBBD9750C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592576"/>
            <a:ext cx="4290064" cy="4290064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898D8A45-8B04-461F-819E-58F6F5D0D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92" y="1519541"/>
            <a:ext cx="4512023" cy="4512023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975360" y="5960171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Add</a:t>
            </a:r>
            <a:r>
              <a:rPr lang="da-DK" dirty="0"/>
              <a:t> a </a:t>
            </a:r>
            <a:r>
              <a:rPr lang="da-DK" dirty="0" err="1"/>
              <a:t>nice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caption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have multiple </a:t>
            </a:r>
            <a:r>
              <a:rPr lang="da-DK" dirty="0" err="1"/>
              <a:t>figures</a:t>
            </a:r>
            <a:r>
              <a:rPr lang="da-DK" dirty="0"/>
              <a:t> at </a:t>
            </a:r>
            <a:r>
              <a:rPr lang="da-DK" dirty="0" err="1"/>
              <a:t>one</a:t>
            </a:r>
            <a:r>
              <a:rPr lang="da-DK" dirty="0"/>
              <a:t> slide</a:t>
            </a:r>
            <a:endParaRPr lang="en-US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7232707" y="5919805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make sure that they are better aligned than this…</a:t>
            </a:r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MPPT algorithm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01924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5678381" y="4896882"/>
            <a:ext cx="594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Top figure: </a:t>
            </a:r>
            <a:r>
              <a:rPr lang="en-US" sz="1600" dirty="0"/>
              <a:t>Conversion ratio for buck and boost modes.</a:t>
            </a:r>
          </a:p>
          <a:p>
            <a:r>
              <a:rPr lang="en-US" sz="1600" i="1" dirty="0"/>
              <a:t>Bottom figure: </a:t>
            </a:r>
            <a:r>
              <a:rPr lang="en-US" sz="1600" dirty="0"/>
              <a:t>Mapping of the </a:t>
            </a:r>
            <a:r>
              <a:rPr lang="es-ES" sz="1600" dirty="0"/>
              <a:t>control variable </a:t>
            </a:r>
            <a:r>
              <a:rPr lang="es-ES" sz="1600" dirty="0" err="1"/>
              <a:t>valg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</a:t>
            </a:r>
            <a:r>
              <a:rPr lang="es-ES" sz="1600" dirty="0" err="1"/>
              <a:t>mode</a:t>
            </a:r>
            <a:r>
              <a:rPr lang="es-ES" sz="1600" dirty="0"/>
              <a:t> </a:t>
            </a:r>
            <a:r>
              <a:rPr lang="es-ES" sz="1600" dirty="0" err="1"/>
              <a:t>decision</a:t>
            </a:r>
            <a:r>
              <a:rPr lang="es-ES" sz="1600" dirty="0"/>
              <a:t>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/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𝑏𝑢𝑐𝑘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/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1 − </m:t>
                        </m:r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𝑜𝑜𝑠𝑡</m:t>
                            </m:r>
                          </m:sub>
                        </m:sSub>
                      </m:den>
                    </m:f>
                  </m:oMath>
                </a14:m>
                <a:endParaRPr lang="es-E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blipFill>
                <a:blip r:embed="rId4"/>
                <a:stretch>
                  <a:fillRect l="-3021" b="-128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/>
              <p:nvPr/>
            </p:nvSpPr>
            <p:spPr>
              <a:xfrm>
                <a:off x="523937" y="3160394"/>
                <a:ext cx="4739425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s-ES" sz="1600" spc="300" dirty="0" err="1"/>
                  <a:t>Mapping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for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mode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decision</a:t>
                </a:r>
                <a:r>
                  <a:rPr lang="es-ES" sz="1600" spc="300" dirty="0"/>
                  <a:t>:</a:t>
                </a:r>
                <a:endParaRPr lang="da-DK" sz="1600" b="1" spc="300" dirty="0"/>
              </a:p>
              <a:p>
                <a:pPr rtl="0"/>
                <a:endParaRPr lang="da-DK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 err="1"/>
                  <a:t>valg</a:t>
                </a:r>
                <a:r>
                  <a:rPr lang="en-GB" sz="1600" spc="300" dirty="0"/>
                  <a:t>&lt;0.5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Buck mode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 err="1"/>
                  <a:t>valg</a:t>
                </a:r>
                <a14:m>
                  <m:oMath xmlns:m="http://schemas.openxmlformats.org/officeDocument/2006/math">
                    <m:r>
                      <a:rPr lang="en-GB" sz="160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GB" sz="1600" spc="300" dirty="0"/>
                  <a:t>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Boost mode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37" y="3160394"/>
                <a:ext cx="4739425" cy="2062103"/>
              </a:xfrm>
              <a:prstGeom prst="rect">
                <a:avLst/>
              </a:prstGeom>
              <a:blipFill>
                <a:blip r:embed="rId5"/>
                <a:stretch>
                  <a:fillRect l="-772" t="-8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BD168E6B-0E53-42B2-8A2E-CBC3CD475CC9}"/>
              </a:ext>
            </a:extLst>
          </p:cNvPr>
          <p:cNvSpPr txBox="1"/>
          <p:nvPr/>
        </p:nvSpPr>
        <p:spPr>
          <a:xfrm>
            <a:off x="196913" y="5081548"/>
            <a:ext cx="506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300" dirty="0" err="1"/>
              <a:t>Incrementing</a:t>
            </a:r>
            <a:r>
              <a:rPr lang="es-ES" b="1" spc="300" dirty="0"/>
              <a:t> </a:t>
            </a:r>
            <a:r>
              <a:rPr lang="es-ES" b="1" i="1" spc="300" dirty="0" err="1"/>
              <a:t>valg</a:t>
            </a:r>
            <a:r>
              <a:rPr lang="es-ES" b="1" spc="300" dirty="0"/>
              <a:t> </a:t>
            </a:r>
            <a:r>
              <a:rPr lang="es-ES" b="1" spc="300" dirty="0" err="1"/>
              <a:t>means</a:t>
            </a:r>
            <a:r>
              <a:rPr lang="es-ES" b="1" spc="300" dirty="0"/>
              <a:t> </a:t>
            </a:r>
            <a:r>
              <a:rPr lang="es-ES" b="1" spc="300" dirty="0" err="1"/>
              <a:t>decreasing</a:t>
            </a:r>
            <a:r>
              <a:rPr lang="es-ES" b="1" spc="300" dirty="0"/>
              <a:t> PV </a:t>
            </a:r>
            <a:r>
              <a:rPr lang="es-ES" b="1" spc="300" dirty="0" err="1"/>
              <a:t>voltage</a:t>
            </a:r>
            <a:r>
              <a:rPr lang="es-ES" b="1" spc="300" dirty="0"/>
              <a:t>!</a:t>
            </a:r>
            <a:endParaRPr lang="da-DK" b="1" spc="3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03E0F8-22AB-4579-837A-30C04A998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46" y="359273"/>
            <a:ext cx="5947241" cy="446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93756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1144</TotalTime>
  <Words>1181</Words>
  <Application>Microsoft Office PowerPoint</Application>
  <PresentationFormat>Panorámica</PresentationFormat>
  <Paragraphs>319</Paragraphs>
  <Slides>30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Arial</vt:lpstr>
      <vt:lpstr>Calibri</vt:lpstr>
      <vt:lpstr>Cambria Math</vt:lpstr>
      <vt:lpstr>Montserrat Medium</vt:lpstr>
      <vt:lpstr>Wingdings</vt:lpstr>
      <vt:lpstr>AAU PowerPoint</vt:lpstr>
      <vt:lpstr>Presentación de PowerPoint</vt:lpstr>
      <vt:lpstr>CONTENT</vt:lpstr>
      <vt:lpstr>Introduction, change random picture</vt:lpstr>
      <vt:lpstr>AAU – KNOWLEDGE FOR THE WORLD</vt:lpstr>
      <vt:lpstr>AAU – KNOWLEDGE FOR THE WORLD</vt:lpstr>
      <vt:lpstr>Time Management Table</vt:lpstr>
      <vt:lpstr>Time Management Table</vt:lpstr>
      <vt:lpstr>MPPT algorithm</vt:lpstr>
      <vt:lpstr>Initial MPPT implementation</vt:lpstr>
      <vt:lpstr>Initial MPPT implementation</vt:lpstr>
      <vt:lpstr>Fixed vs variable perturb step – Buck Mode</vt:lpstr>
      <vt:lpstr>Fixed vs variable perturb step – Boost Mode</vt:lpstr>
      <vt:lpstr>Test Results </vt:lpstr>
      <vt:lpstr>Presentación de PowerPoint</vt:lpstr>
      <vt:lpstr>PV panel curves </vt:lpstr>
      <vt:lpstr>PV panel curves</vt:lpstr>
      <vt:lpstr>Standard Test Conditions (STC)</vt:lpstr>
      <vt:lpstr>Standard Test Conditions (STC)</vt:lpstr>
      <vt:lpstr>Boundary between modes of operation</vt:lpstr>
      <vt:lpstr>Boundary between modes of operation</vt:lpstr>
      <vt:lpstr>Sudden change in irradiance</vt:lpstr>
      <vt:lpstr>Sudden change in temperature</vt:lpstr>
      <vt:lpstr>Efficiency of the converter</vt:lpstr>
      <vt:lpstr>Comparison simulation and experiments</vt:lpstr>
      <vt:lpstr>Discussion</vt:lpstr>
      <vt:lpstr>Converter design, change random picture</vt:lpstr>
      <vt:lpstr>Thank you for your attention</vt:lpstr>
      <vt:lpstr>Bypass diodes vs MICs</vt:lpstr>
      <vt:lpstr>Bypass diodes vs MICs</vt:lpstr>
      <vt:lpstr>Bypass diodes vs MICs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estefania ruiz arenaza</cp:lastModifiedBy>
  <cp:revision>508</cp:revision>
  <cp:lastPrinted>2017-03-09T03:48:56Z</cp:lastPrinted>
  <dcterms:created xsi:type="dcterms:W3CDTF">2016-11-10T06:07:03Z</dcterms:created>
  <dcterms:modified xsi:type="dcterms:W3CDTF">2019-01-08T14:07:17Z</dcterms:modified>
</cp:coreProperties>
</file>